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69" r:id="rId5"/>
    <p:sldId id="263" r:id="rId6"/>
    <p:sldId id="273" r:id="rId7"/>
    <p:sldId id="270" r:id="rId8"/>
    <p:sldId id="272" r:id="rId9"/>
    <p:sldId id="276" r:id="rId10"/>
    <p:sldId id="275" r:id="rId11"/>
    <p:sldId id="274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/>
      <dgm:t>
        <a:bodyPr/>
        <a:lstStyle/>
        <a:p>
          <a:endParaRPr lang="de-DE" b="1" dirty="0"/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/>
      <dgm:t>
        <a:bodyPr/>
        <a:lstStyle/>
        <a:p>
          <a:r>
            <a:rPr lang="en-US" sz="1800" noProof="0" dirty="0"/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/>
      <dgm:t>
        <a:bodyPr/>
        <a:lstStyle/>
        <a:p>
          <a:endParaRPr lang="de-DE" b="1" dirty="0"/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/>
      <dgm:t>
        <a:bodyPr/>
        <a:lstStyle/>
        <a:p>
          <a:r>
            <a:rPr lang="en-US" sz="1800" kern="1200" noProof="0" dirty="0"/>
            <a:t>Decision of driving strategy: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/>
      <dgm:t>
        <a:bodyPr/>
        <a:lstStyle/>
        <a:p>
          <a:endParaRPr lang="de-DE" dirty="0"/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/>
      <dgm:t>
        <a:bodyPr/>
        <a:lstStyle/>
        <a:p>
          <a:r>
            <a:rPr lang="en-US" sz="1800" noProof="0" dirty="0"/>
            <a:t>Simulation and evaluation</a:t>
          </a: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3F249E11-A6B8-4D41-AD72-86B5A00C984D}">
      <dgm:prSet phldrT="[文本]" custT="1"/>
      <dgm:spPr/>
      <dgm:t>
        <a:bodyPr/>
        <a:lstStyle/>
        <a:p>
          <a:r>
            <a:rPr lang="en-US" sz="1800" kern="1200" noProof="0" dirty="0"/>
            <a:t>Determination of signal group</a:t>
          </a:r>
        </a:p>
      </dgm:t>
    </dgm:pt>
    <dgm:pt modelId="{AF6C559B-F8C7-064A-BC76-945DD94F7C9D}" type="parTrans" cxnId="{68AB0ADC-61CF-1743-BC9A-3A5556AD7BB1}">
      <dgm:prSet/>
      <dgm:spPr/>
      <dgm:t>
        <a:bodyPr/>
        <a:lstStyle/>
        <a:p>
          <a:endParaRPr lang="de-DE"/>
        </a:p>
      </dgm:t>
    </dgm:pt>
    <dgm:pt modelId="{13FD297B-D0AF-AA48-9EF3-1A043A36CE74}" type="sibTrans" cxnId="{68AB0ADC-61CF-1743-BC9A-3A5556AD7BB1}">
      <dgm:prSet/>
      <dgm:spPr/>
      <dgm:t>
        <a:bodyPr/>
        <a:lstStyle/>
        <a:p>
          <a:endParaRPr lang="de-DE"/>
        </a:p>
      </dgm:t>
    </dgm:pt>
    <dgm:pt modelId="{7E615EC7-012C-A544-ACED-7448F9AD96D8}">
      <dgm:prSet custT="1"/>
      <dgm:spPr/>
      <dgm:t>
        <a:bodyPr/>
        <a:lstStyle/>
        <a:p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gm:t>
    </dgm:pt>
    <dgm:pt modelId="{42F89875-E0E4-6C42-9D5F-809E6235ABBC}" type="parTrans" cxnId="{F9CD7CFE-CD65-644A-8339-70C39E8735F7}">
      <dgm:prSet/>
      <dgm:spPr/>
      <dgm:t>
        <a:bodyPr/>
        <a:lstStyle/>
        <a:p>
          <a:endParaRPr lang="de-DE"/>
        </a:p>
      </dgm:t>
    </dgm:pt>
    <dgm:pt modelId="{F28ED6FE-6A6E-BA40-9267-4AC459614686}" type="sibTrans" cxnId="{F9CD7CFE-CD65-644A-8339-70C39E8735F7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CD792242-D8F4-5243-9243-5DCFD16530A5}" type="presOf" srcId="{7E615EC7-012C-A544-ACED-7448F9AD96D8}" destId="{58CF2045-56E8-4739-9360-EA687E449A09}" srcOrd="0" destOrd="2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C654F6C0-7C2C-6843-8212-EA3CDF3C0D04}" type="presOf" srcId="{3F249E11-A6B8-4D41-AD72-86B5A00C984D}" destId="{58CF2045-56E8-4739-9360-EA687E449A09}" srcOrd="0" destOrd="1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68AB0ADC-61CF-1743-BC9A-3A5556AD7BB1}" srcId="{4634174B-9C8F-4FC9-89F8-F9AC8E375DA4}" destId="{3F249E11-A6B8-4D41-AD72-86B5A00C984D}" srcOrd="0" destOrd="0" parTransId="{AF6C559B-F8C7-064A-BC76-945DD94F7C9D}" sibTransId="{13FD297B-D0AF-AA48-9EF3-1A043A36CE74}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F9CD7CFE-CD65-644A-8339-70C39E8735F7}" srcId="{4634174B-9C8F-4FC9-89F8-F9AC8E375DA4}" destId="{7E615EC7-012C-A544-ACED-7448F9AD96D8}" srcOrd="1" destOrd="0" parTransId="{42F89875-E0E4-6C42-9D5F-809E6235ABBC}" sibTransId="{F28ED6FE-6A6E-BA40-9267-4AC459614686}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287" y="205628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1" y="475346"/>
        <a:ext cx="944009" cy="404575"/>
      </dsp:txXfrm>
    </dsp:sp>
    <dsp:sp modelId="{F4F37616-13A7-4C4B-A6BF-B2037F05EA13}">
      <dsp:nvSpPr>
        <dsp:cNvPr id="0" name=""/>
        <dsp:cNvSpPr/>
      </dsp:nvSpPr>
      <dsp:spPr>
        <a:xfrm rot="5400000">
          <a:off x="4449464" y="-3485454"/>
          <a:ext cx="877500" cy="785205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Request, analysis and visualization of traffic lights information</a:t>
          </a:r>
        </a:p>
      </dsp:txBody>
      <dsp:txXfrm rot="-5400000">
        <a:off x="962189" y="44657"/>
        <a:ext cx="7809214" cy="791828"/>
      </dsp:txXfrm>
    </dsp:sp>
    <dsp:sp modelId="{9CB26786-8939-4337-ADE2-536B00DB4CDA}">
      <dsp:nvSpPr>
        <dsp:cNvPr id="0" name=""/>
        <dsp:cNvSpPr/>
      </dsp:nvSpPr>
      <dsp:spPr>
        <a:xfrm rot="5400000">
          <a:off x="-196651" y="1346079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5637" y="1615797"/>
        <a:ext cx="944009" cy="404575"/>
      </dsp:txXfrm>
    </dsp:sp>
    <dsp:sp modelId="{58CF2045-56E8-4739-9360-EA687E449A09}">
      <dsp:nvSpPr>
        <dsp:cNvPr id="0" name=""/>
        <dsp:cNvSpPr/>
      </dsp:nvSpPr>
      <dsp:spPr>
        <a:xfrm rot="5400000">
          <a:off x="4440834" y="-2342447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Decision of driving strategy: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Determination of signal group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sp:txBody>
      <dsp:txXfrm rot="-5400000">
        <a:off x="944010" y="1197168"/>
        <a:ext cx="7827439" cy="790998"/>
      </dsp:txXfrm>
    </dsp:sp>
    <dsp:sp modelId="{133A7965-BBC5-3140-9B0C-52678B00F133}">
      <dsp:nvSpPr>
        <dsp:cNvPr id="0" name=""/>
        <dsp:cNvSpPr/>
      </dsp:nvSpPr>
      <dsp:spPr>
        <a:xfrm rot="5400000">
          <a:off x="-202287" y="2507702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/>
        </a:p>
      </dsp:txBody>
      <dsp:txXfrm rot="-5400000">
        <a:off x="1" y="2777420"/>
        <a:ext cx="944009" cy="404575"/>
      </dsp:txXfrm>
    </dsp:sp>
    <dsp:sp modelId="{AF2C3005-3688-FE48-B084-64C32C1E3172}">
      <dsp:nvSpPr>
        <dsp:cNvPr id="0" name=""/>
        <dsp:cNvSpPr/>
      </dsp:nvSpPr>
      <dsp:spPr>
        <a:xfrm rot="5400000">
          <a:off x="4440834" y="-1191411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Simulation and evaluation</a:t>
          </a:r>
        </a:p>
      </dsp:txBody>
      <dsp:txXfrm rot="-5400000">
        <a:off x="944010" y="2348204"/>
        <a:ext cx="7827439" cy="79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9F6507B-9F25-41E6-B312-D903A5833D5B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E0E630-E572-467A-BD22-8C0A94042660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A1074D-C8B5-44C2-9A92-AE9DBE0AE023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400" cy="242928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1280" cy="971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960" cy="971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760" cy="146196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960" cy="961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: Implementation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1000" lnSpcReduction="20000"/>
          </a:bodyPr>
          <a:lstStyle/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br/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route in Android </a:t>
            </a:r>
            <a:r>
              <a:rPr lang="de-DE" spc="-1" dirty="0">
                <a:solidFill>
                  <a:srgbClr val="000000"/>
                </a:solidFill>
              </a:rPr>
              <a:t>E</a:t>
            </a:r>
            <a:r>
              <a:rPr lang="en-US" spc="-1" dirty="0" err="1">
                <a:solidFill>
                  <a:srgbClr val="000000"/>
                </a:solidFill>
              </a:rPr>
              <a:t>mulator</a:t>
            </a:r>
            <a:r>
              <a:rPr lang="en-US" spc="-1" dirty="0">
                <a:solidFill>
                  <a:srgbClr val="000000"/>
                </a:solidFill>
              </a:rPr>
              <a:t>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Route of pedestrian with Speed 3X: around 13.5km/h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399397"/>
            <a:ext cx="6020778" cy="4706486"/>
          </a:xfrm>
          <a:prstGeom prst="rect">
            <a:avLst/>
          </a:prstGeom>
        </p:spPr>
      </p:pic>
      <p:pic>
        <p:nvPicPr>
          <p:cNvPr id="5" name="mapView.mp4" descr="mapView.mp4">
            <a:hlinkClick r:id="" action="ppaction://media"/>
            <a:extLst>
              <a:ext uri="{FF2B5EF4-FFF2-40B4-BE49-F238E27FC236}">
                <a16:creationId xmlns:a16="http://schemas.microsoft.com/office/drawing/2014/main" id="{B4788CA9-AC01-0F4B-A8B5-50438D006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13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de-DE" altLang="zh-CN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de-DE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spcAft>
                <a:spcPts val="601"/>
              </a:spcAft>
            </a:pPr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244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3F300BC3-D10F-4B2F-B977-2CC4764121B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9643C90-84DF-8346-9F58-C0449264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0" y="2151409"/>
            <a:ext cx="11867400" cy="25551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895480" y="4114800"/>
            <a:ext cx="632376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143000" y="5410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06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.01.2021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4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Review of First Presentation</a:t>
            </a: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Current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Implementations</a:t>
            </a:r>
            <a:endParaRPr lang="en-US" b="0" strike="noStrike" spc="-1" dirty="0">
              <a:latin typeface="Arial"/>
            </a:endParaRPr>
          </a:p>
          <a:p>
            <a:pPr marL="669960" lvl="1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1.1 </a:t>
            </a:r>
            <a:r>
              <a:rPr lang="en-GB" sz="2000" b="1" spc="-1" dirty="0">
                <a:solidFill>
                  <a:srgbClr val="FFFFFF"/>
                </a:solidFill>
              </a:rPr>
              <a:t>Review of First Presentation: Background &amp; System Architecture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8E9D4C-3334-6044-9515-F282F833556B}"/>
              </a:ext>
            </a:extLst>
          </p:cNvPr>
          <p:cNvGrpSpPr/>
          <p:nvPr/>
        </p:nvGrpSpPr>
        <p:grpSpPr>
          <a:xfrm>
            <a:off x="498316" y="2173280"/>
            <a:ext cx="4473145" cy="2990335"/>
            <a:chOff x="7004451" y="1809892"/>
            <a:chExt cx="4870650" cy="3786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744B92-97A7-5842-8ED5-51423E46DDDC}"/>
                </a:ext>
              </a:extLst>
            </p:cNvPr>
            <p:cNvGrpSpPr/>
            <p:nvPr/>
          </p:nvGrpSpPr>
          <p:grpSpPr>
            <a:xfrm>
              <a:off x="7004451" y="1809892"/>
              <a:ext cx="4870650" cy="3786283"/>
              <a:chOff x="7004451" y="1809892"/>
              <a:chExt cx="4870650" cy="3786283"/>
            </a:xfrm>
          </p:grpSpPr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9C1258C1-D312-2F4D-9646-98BA9CCA2787}"/>
                  </a:ext>
                </a:extLst>
              </p:cNvPr>
              <p:cNvGrpSpPr/>
              <p:nvPr/>
            </p:nvGrpSpPr>
            <p:grpSpPr>
              <a:xfrm>
                <a:off x="7004451" y="1809892"/>
                <a:ext cx="4870650" cy="3786283"/>
                <a:chOff x="7004451" y="1809892"/>
                <a:chExt cx="4870650" cy="3786283"/>
              </a:xfrm>
            </p:grpSpPr>
            <p:pic>
              <p:nvPicPr>
                <p:cNvPr id="14" name="图片 16">
                  <a:extLst>
                    <a:ext uri="{FF2B5EF4-FFF2-40B4-BE49-F238E27FC236}">
                      <a16:creationId xmlns:a16="http://schemas.microsoft.com/office/drawing/2014/main" id="{434A6367-0713-CC49-AB1A-5191B18D3A7D}"/>
                    </a:ext>
                  </a:extLst>
                </p:cNvPr>
                <p:cNvPicPr/>
                <p:nvPr/>
              </p:nvPicPr>
              <p:blipFill rotWithShape="1">
                <a:blip r:embed="rId2"/>
                <a:srcRect l="29604" t="-97223" r="-10180" b="-6368"/>
                <a:stretch/>
              </p:blipFill>
              <p:spPr>
                <a:xfrm>
                  <a:off x="7004451" y="1809892"/>
                  <a:ext cx="4870650" cy="378628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" name="图片 10">
                  <a:extLst>
                    <a:ext uri="{FF2B5EF4-FFF2-40B4-BE49-F238E27FC236}">
                      <a16:creationId xmlns:a16="http://schemas.microsoft.com/office/drawing/2014/main" id="{0514AEAE-78C5-BC4B-8EAF-90CA588B72E4}"/>
                    </a:ext>
                  </a:extLst>
                </p:cNvPr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6" name="Group 9">
                  <a:extLst>
                    <a:ext uri="{FF2B5EF4-FFF2-40B4-BE49-F238E27FC236}">
                      <a16:creationId xmlns:a16="http://schemas.microsoft.com/office/drawing/2014/main" id="{30BCB21A-7438-E943-A89B-A7632E18CD58}"/>
                    </a:ext>
                  </a:extLst>
                </p:cNvPr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7" name="CustomShape 10">
                    <a:extLst>
                      <a:ext uri="{FF2B5EF4-FFF2-40B4-BE49-F238E27FC236}">
                        <a16:creationId xmlns:a16="http://schemas.microsoft.com/office/drawing/2014/main" id="{CF527F75-9F75-DC46-9F68-E79D80037B07}"/>
                      </a:ext>
                    </a:extLst>
                  </p:cNvPr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8" name="图片 15">
                    <a:extLst>
                      <a:ext uri="{FF2B5EF4-FFF2-40B4-BE49-F238E27FC236}">
                        <a16:creationId xmlns:a16="http://schemas.microsoft.com/office/drawing/2014/main" id="{FDE275F4-5797-914C-A8BA-3327054EF2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3" name="CustomShape 11">
                <a:extLst>
                  <a:ext uri="{FF2B5EF4-FFF2-40B4-BE49-F238E27FC236}">
                    <a16:creationId xmlns:a16="http://schemas.microsoft.com/office/drawing/2014/main" id="{87D4BE9B-5B1F-3B41-A784-E8344F75934C}"/>
                  </a:ext>
                </a:extLst>
              </p:cNvPr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9" name="CustomShape 12">
              <a:extLst>
                <a:ext uri="{FF2B5EF4-FFF2-40B4-BE49-F238E27FC236}">
                  <a16:creationId xmlns:a16="http://schemas.microsoft.com/office/drawing/2014/main" id="{96441E63-5DB1-6A45-A5E5-306EBB3EC0F2}"/>
                </a:ext>
              </a:extLst>
            </p:cNvPr>
            <p:cNvSpPr/>
            <p:nvPr/>
          </p:nvSpPr>
          <p:spPr>
            <a:xfrm>
              <a:off x="8607240" y="2437920"/>
              <a:ext cx="1599480" cy="33335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 err="1">
                  <a:solidFill>
                    <a:srgbClr val="000000"/>
                  </a:solidFill>
                  <a:latin typeface="Arial"/>
                  <a:ea typeface="DejaVu Sans"/>
                </a:rPr>
                <a:t>SPaT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&amp; MAP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FB22EA4F-E227-DF49-9620-44897783AC45}"/>
                </a:ext>
              </a:extLst>
            </p:cNvPr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1" name="CustomShape 14">
              <a:extLst>
                <a:ext uri="{FF2B5EF4-FFF2-40B4-BE49-F238E27FC236}">
                  <a16:creationId xmlns:a16="http://schemas.microsoft.com/office/drawing/2014/main" id="{69449194-44D9-B64C-B5E1-40FDB998CDAE}"/>
                </a:ext>
              </a:extLst>
            </p:cNvPr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via 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automotive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WiFi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pic>
        <p:nvPicPr>
          <p:cNvPr id="19" name="Grafik 180">
            <a:extLst>
              <a:ext uri="{FF2B5EF4-FFF2-40B4-BE49-F238E27FC236}">
                <a16:creationId xmlns:a16="http://schemas.microsoft.com/office/drawing/2014/main" id="{98FF5812-61DC-3B43-BD8A-5CFC5C62819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861" y="2571478"/>
            <a:ext cx="6532539" cy="2684684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9DEE827B-DF02-504E-906A-CE70B52FB1EF}"/>
              </a:ext>
            </a:extLst>
          </p:cNvPr>
          <p:cNvSpPr/>
          <p:nvPr/>
        </p:nvSpPr>
        <p:spPr>
          <a:xfrm>
            <a:off x="318960" y="970560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Background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811D1811-A8F1-3C40-81F9-6D553C04A1BF}"/>
              </a:ext>
            </a:extLst>
          </p:cNvPr>
          <p:cNvSpPr/>
          <p:nvPr/>
        </p:nvSpPr>
        <p:spPr>
          <a:xfrm>
            <a:off x="5334861" y="924067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System Architecture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03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1.2 Review of First Presentation: Tasks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141900148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ultiplizieren 2">
            <a:extLst>
              <a:ext uri="{FF2B5EF4-FFF2-40B4-BE49-F238E27FC236}">
                <a16:creationId xmlns:a16="http://schemas.microsoft.com/office/drawing/2014/main" id="{CEABD9FD-0443-174D-9FE7-187D62DBF256}"/>
              </a:ext>
            </a:extLst>
          </p:cNvPr>
          <p:cNvSpPr/>
          <p:nvPr/>
        </p:nvSpPr>
        <p:spPr>
          <a:xfrm>
            <a:off x="8254314" y="1870684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zieren 7">
            <a:extLst>
              <a:ext uri="{FF2B5EF4-FFF2-40B4-BE49-F238E27FC236}">
                <a16:creationId xmlns:a16="http://schemas.microsoft.com/office/drawing/2014/main" id="{D1D5A158-B2D2-1048-B532-C7DFB793BB3B}"/>
              </a:ext>
            </a:extLst>
          </p:cNvPr>
          <p:cNvSpPr/>
          <p:nvPr/>
        </p:nvSpPr>
        <p:spPr>
          <a:xfrm>
            <a:off x="5160154" y="3048696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D625EA-0331-814B-8422-49D1C068AB5E}"/>
              </a:ext>
            </a:extLst>
          </p:cNvPr>
          <p:cNvCxnSpPr>
            <a:cxnSpLocks/>
          </p:cNvCxnSpPr>
          <p:nvPr/>
        </p:nvCxnSpPr>
        <p:spPr>
          <a:xfrm>
            <a:off x="1952368" y="2152154"/>
            <a:ext cx="630194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4A52310-A27B-1B41-AFDE-63785099F4DF}"/>
              </a:ext>
            </a:extLst>
          </p:cNvPr>
          <p:cNvCxnSpPr>
            <a:cxnSpLocks/>
          </p:cNvCxnSpPr>
          <p:nvPr/>
        </p:nvCxnSpPr>
        <p:spPr>
          <a:xfrm>
            <a:off x="2088292" y="3317809"/>
            <a:ext cx="30335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2.1 Current Implementations: Works about Client 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06B17C94-8629-764F-98D7-BB627D37DA13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Server </a:t>
            </a:r>
            <a:r>
              <a:rPr lang="en-US" spc="-1" dirty="0">
                <a:solidFill>
                  <a:srgbClr val="000000"/>
                </a:solidFill>
              </a:rPr>
              <a:t>to get </a:t>
            </a:r>
            <a:r>
              <a:rPr lang="en-US" spc="-1" dirty="0" err="1">
                <a:solidFill>
                  <a:srgbClr val="000000"/>
                </a:solidFill>
              </a:rPr>
              <a:t>SPaT</a:t>
            </a:r>
            <a:r>
              <a:rPr lang="en-US" spc="-1" dirty="0">
                <a:solidFill>
                  <a:srgbClr val="000000"/>
                </a:solidFill>
              </a:rPr>
              <a:t> &amp; Map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Verifying Authorization</a:t>
            </a:r>
            <a:endParaRPr lang="en-US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Function: to save key pair, hidden/show password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login.mp4" descr="login.mp4">
            <a:hlinkClick r:id="" action="ppaction://media"/>
            <a:extLst>
              <a:ext uri="{FF2B5EF4-FFF2-40B4-BE49-F238E27FC236}">
                <a16:creationId xmlns:a16="http://schemas.microsoft.com/office/drawing/2014/main" id="{2E5F6BE1-25DA-A844-AC16-483023157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44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JSON parser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According to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SPaT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Doc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 err="1">
                <a:solidFill>
                  <a:srgbClr val="000000"/>
                </a:solidFill>
                <a:latin typeface="Arial"/>
              </a:rPr>
              <a:t>IntersectionID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State</a:t>
            </a:r>
            <a:endParaRPr lang="en-US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 err="1">
                <a:solidFill>
                  <a:srgbClr val="000000"/>
                </a:solidFill>
                <a:latin typeface="Arial"/>
              </a:rPr>
              <a:t>Likelytime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Function: monitor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monitor.mp4" descr="monitor.mp4">
            <a:hlinkClick r:id="" action="ppaction://media"/>
            <a:extLst>
              <a:ext uri="{FF2B5EF4-FFF2-40B4-BE49-F238E27FC236}">
                <a16:creationId xmlns:a16="http://schemas.microsoft.com/office/drawing/2014/main" id="{4F3F25C7-2BA8-F845-8253-38D09F31D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91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2.3 Current Implementations: Works about Determination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956CCE0-0EE4-F547-BD94-CAF58492CF09}"/>
              </a:ext>
            </a:extLst>
          </p:cNvPr>
          <p:cNvSpPr/>
          <p:nvPr/>
        </p:nvSpPr>
        <p:spPr>
          <a:xfrm>
            <a:off x="3189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Algorithm 1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Linear Regression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Not suitable for real lane, which often in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urve not straight line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18F2293-7D4D-0E46-9AD7-85493BBCFA22}"/>
              </a:ext>
            </a:extLst>
          </p:cNvPr>
          <p:cNvSpPr/>
          <p:nvPr/>
        </p:nvSpPr>
        <p:spPr>
          <a:xfrm>
            <a:off x="60903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Algorithm 2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Min Distance to Lane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Needs to add points in the curve of Lane to decrease </a:t>
            </a:r>
            <a:r>
              <a:rPr lang="en-US" dirty="0"/>
              <a:t>deviation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F981AF-6658-4D4C-A851-AB71AD4A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" y="3463037"/>
            <a:ext cx="5426932" cy="27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2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5861515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Routes Information in KML File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00" y="2102898"/>
            <a:ext cx="5442046" cy="36594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4" y="2066263"/>
            <a:ext cx="5422257" cy="3732713"/>
          </a:xfrm>
          <a:prstGeom prst="rect">
            <a:avLst/>
          </a:prstGeom>
        </p:spPr>
      </p:pic>
      <p:sp>
        <p:nvSpPr>
          <p:cNvPr id="10" name="CustomShape 5">
            <a:extLst>
              <a:ext uri="{FF2B5EF4-FFF2-40B4-BE49-F238E27FC236}">
                <a16:creationId xmlns:a16="http://schemas.microsoft.com/office/drawing/2014/main" id="{4025945E-87ED-F340-A9CE-10CA6DB15E2F}"/>
              </a:ext>
            </a:extLst>
          </p:cNvPr>
          <p:cNvSpPr/>
          <p:nvPr/>
        </p:nvSpPr>
        <p:spPr>
          <a:xfrm>
            <a:off x="6090046" y="970560"/>
            <a:ext cx="5861515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The Lane of Bicycle with ID 100 selected to test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0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60"/>
            <a:ext cx="7638791" cy="5564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 route in Android emulator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00" y="1492160"/>
            <a:ext cx="5442046" cy="48809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4" y="1492160"/>
            <a:ext cx="5422257" cy="488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3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366</Words>
  <Application>Microsoft Macintosh PowerPoint</Application>
  <PresentationFormat>Breitbild</PresentationFormat>
  <Paragraphs>140</Paragraphs>
  <Slides>12</Slides>
  <Notes>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   </dc:title>
  <dc:subject/>
  <dc:creator>Mu Yuanheng</dc:creator>
  <dc:description/>
  <cp:lastModifiedBy>Mu Yuanheng</cp:lastModifiedBy>
  <cp:revision>105</cp:revision>
  <dcterms:created xsi:type="dcterms:W3CDTF">2020-11-16T12:50:28Z</dcterms:created>
  <dcterms:modified xsi:type="dcterms:W3CDTF">2021-01-04T18:35:39Z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